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4"/>
  </p:notesMasterIdLst>
  <p:sldIdLst>
    <p:sldId id="257" r:id="rId2"/>
    <p:sldId id="258" r:id="rId3"/>
    <p:sldId id="259" r:id="rId4"/>
    <p:sldId id="261" r:id="rId5"/>
    <p:sldId id="293" r:id="rId6"/>
    <p:sldId id="262" r:id="rId7"/>
    <p:sldId id="294" r:id="rId8"/>
    <p:sldId id="295" r:id="rId9"/>
    <p:sldId id="296" r:id="rId10"/>
    <p:sldId id="298" r:id="rId11"/>
    <p:sldId id="310" r:id="rId12"/>
    <p:sldId id="299" r:id="rId13"/>
    <p:sldId id="307" r:id="rId14"/>
    <p:sldId id="308" r:id="rId15"/>
    <p:sldId id="305" r:id="rId16"/>
    <p:sldId id="306" r:id="rId17"/>
    <p:sldId id="309" r:id="rId18"/>
    <p:sldId id="303" r:id="rId19"/>
    <p:sldId id="304" r:id="rId20"/>
    <p:sldId id="265" r:id="rId21"/>
    <p:sldId id="270" r:id="rId22"/>
    <p:sldId id="283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60838-C6E4-4D74-8AEA-CCBA0BEE78E5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D07F1-0F63-4B4F-B9A4-8F03FE0869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53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632C1-CA67-42B6-B2CE-C76C8AA5112B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403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Str. 66 LSR  monitoring i ewaluacja </a:t>
            </a:r>
            <a:r>
              <a:rPr lang="pl-PL" b="1" dirty="0" smtClean="0"/>
              <a:t>ZESPÓŁ EWALUACYJNY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07F1-0F63-4B4F-B9A4-8F03FE08698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711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Str. 66 LSR  monitoring i ewaluacja </a:t>
            </a:r>
            <a:r>
              <a:rPr lang="pl-PL" b="1" dirty="0" smtClean="0"/>
              <a:t>ZESPÓŁ EWALUACYJNY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07F1-0F63-4B4F-B9A4-8F03FE08698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890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Str. 66 LSR  monitoring i ewaluacja </a:t>
            </a:r>
            <a:r>
              <a:rPr lang="pl-PL" b="1" dirty="0" smtClean="0"/>
              <a:t>ZESPÓŁ EWALUACYJNY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07F1-0F63-4B4F-B9A4-8F03FE08698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993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Str. 66 LSR  monitoring i ewaluacja </a:t>
            </a:r>
            <a:r>
              <a:rPr lang="pl-PL" b="1" dirty="0" smtClean="0"/>
              <a:t>ZESPÓŁ EWALUACYJNY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07F1-0F63-4B4F-B9A4-8F03FE08698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807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imieniu Zarządu LGD, Kierownika i pracowników Biura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632C1-CA67-42B6-B2CE-C76C8AA5112B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981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Str. 66 LSR  monitoring i ewaluacja </a:t>
            </a:r>
            <a:r>
              <a:rPr lang="pl-PL" b="1" dirty="0" smtClean="0"/>
              <a:t>ZESPÓŁ EWALUACYJNY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07F1-0F63-4B4F-B9A4-8F03FE08698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78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07F1-0F63-4B4F-B9A4-8F03FE08698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971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Str. 66 LSR  monitoring i ewaluacja </a:t>
            </a:r>
            <a:r>
              <a:rPr lang="pl-PL" b="1" dirty="0" smtClean="0"/>
              <a:t>ZESPÓŁ EWALUACYJNY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07F1-0F63-4B4F-B9A4-8F03FE08698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6112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Str. 66 LSR  monitoring i ewaluacja </a:t>
            </a:r>
            <a:r>
              <a:rPr lang="pl-PL" b="1" dirty="0" smtClean="0"/>
              <a:t>ZESPÓŁ EWALUACYJNY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07F1-0F63-4B4F-B9A4-8F03FE08698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21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Str. 66 LSR  monitoring i ewaluacja </a:t>
            </a:r>
            <a:r>
              <a:rPr lang="pl-PL" b="1" dirty="0" smtClean="0"/>
              <a:t>ZESPÓŁ EWALUACYJNY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07F1-0F63-4B4F-B9A4-8F03FE08698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71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Str. 66 LSR  monitoring i ewaluacja </a:t>
            </a:r>
            <a:r>
              <a:rPr lang="pl-PL" b="1" dirty="0" smtClean="0"/>
              <a:t>ZESPÓŁ EWALUACYJNY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07F1-0F63-4B4F-B9A4-8F03FE08698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616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Str. 66 LSR  monitoring i ewaluacja </a:t>
            </a:r>
            <a:r>
              <a:rPr lang="pl-PL" b="1" dirty="0" smtClean="0"/>
              <a:t>ZESPÓŁ EWALUACYJNY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07F1-0F63-4B4F-B9A4-8F03FE08698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87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Str. 66 LSR  monitoring i ewaluacja </a:t>
            </a:r>
            <a:r>
              <a:rPr lang="pl-PL" b="1" dirty="0" smtClean="0"/>
              <a:t>ZESPÓŁ EWALUACYJNY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07F1-0F63-4B4F-B9A4-8F03FE08698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71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30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8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459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25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88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593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23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58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65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60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86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38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5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55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69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15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0EDCE-F599-4D86-9EA5-4B25E9CD7797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A71E7B-3680-4EBB-A274-F6B4CFE50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325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Dane%20z%20ZPT/analiza%20ankiet-%20spotkania%20informacyjne%202016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Dane%20z%20ZPT/Kopia%20wska&#378;niki%20ZPT.xlsx" TargetMode="External"/><Relationship Id="rId5" Type="http://schemas.openxmlformats.org/officeDocument/2006/relationships/hyperlink" Target="Dane%20z%20ZPT/Analiza%20ankiet-%20konsultacje.docx" TargetMode="External"/><Relationship Id="rId4" Type="http://schemas.openxmlformats.org/officeDocument/2006/relationships/hyperlink" Target="http://www.lgdzpt.pl/ankiety/ankieta-monitorujaca-realizacji-lsr-do-pobrania-dla-beneficjentow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Dane%20z%20ZPT/Za&#322;&#261;cznik-nr-2-do-Umowy-ramowej_zpt_25_10_2017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biuroprzedgorze@gmail.co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do%20druku%20lsr_2014_2020_zpt__zmienione_19_01_2018_z%20poprawkami%20w%20planie%20komunikacji___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teria&#322;y%20zewn&#281;trzne/Kopia%20Za&#322;&#261;cznik%20nr%202%20do%20Wytycznych%20Sprawozdanie%20z%20realizacji%20LSR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46975" y="6326603"/>
            <a:ext cx="43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Zielony Pierścień Tarnowa, 09.02.2018 r.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3" y="-100675"/>
            <a:ext cx="8569704" cy="64272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20" y="400232"/>
            <a:ext cx="947680" cy="81882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46975" y="3010958"/>
            <a:ext cx="8420668" cy="304698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08000" indent="0" algn="ctr">
              <a:lnSpc>
                <a:spcPct val="150000"/>
              </a:lnSpc>
              <a:buNone/>
            </a:pPr>
            <a:r>
              <a:rPr lang="pl-PL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Warsztat refleksyjny PROW </a:t>
            </a:r>
            <a:br>
              <a:rPr lang="pl-PL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 lata 2014-2020,</a:t>
            </a:r>
            <a:r>
              <a:rPr lang="pl-PL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pl-PL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Lokalna Grupa </a:t>
            </a:r>
            <a:r>
              <a:rPr lang="pl-PL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Działania Stowarzyszenie </a:t>
            </a:r>
            <a:br>
              <a:rPr lang="pl-PL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„Zielony Pierścień Tarnowa”</a:t>
            </a:r>
            <a:endParaRPr lang="pl-PL" sz="3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2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 przygotowane przez pracowników biura LGD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5565" y="2066877"/>
            <a:ext cx="8718437" cy="40609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 smtClean="0"/>
              <a:t>Bieżąca działalność biura – zbieranie informacji zwrotnej o odbiorze realizacji LSR i działań LGD: dokumentowanie </a:t>
            </a:r>
            <a:r>
              <a:rPr lang="pl-PL" sz="2000" dirty="0" smtClean="0">
                <a:hlinkClick r:id="rId3" action="ppaction://hlinkfile"/>
              </a:rPr>
              <a:t>spotkań </a:t>
            </a:r>
            <a:r>
              <a:rPr lang="pl-PL" sz="2000" dirty="0" smtClean="0"/>
              <a:t>z mieszkańcami, </a:t>
            </a:r>
            <a:r>
              <a:rPr lang="pl-PL" sz="2000" dirty="0" smtClean="0">
                <a:hlinkClick r:id="rId4"/>
              </a:rPr>
              <a:t>zbieranie opinii</a:t>
            </a:r>
            <a:r>
              <a:rPr lang="pl-PL" sz="2000" dirty="0" smtClean="0"/>
              <a:t>, wywiady, </a:t>
            </a:r>
            <a:r>
              <a:rPr lang="pl-PL" sz="2000" dirty="0" smtClean="0">
                <a:hlinkClick r:id="rId5" action="ppaction://hlinkfile"/>
              </a:rPr>
              <a:t>ankiety</a:t>
            </a:r>
            <a:r>
              <a:rPr lang="pl-PL" sz="2000" dirty="0" smtClean="0"/>
              <a:t>, sondaże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 smtClean="0"/>
              <a:t>Zestawienie dostępnych danych za badany okres, w tym z </a:t>
            </a:r>
            <a:r>
              <a:rPr lang="pl-PL" sz="2000" dirty="0" smtClean="0">
                <a:hlinkClick r:id="rId6" action="ppaction://hlinkfile"/>
              </a:rPr>
              <a:t>realizacji </a:t>
            </a:r>
            <a:r>
              <a:rPr lang="pl-PL" sz="2000" dirty="0" smtClean="0"/>
              <a:t>finansowej i rzeczowej LSR oraz z funkcjonowania LGD i biura, w tym działania informacyjne, promocyjne, działania organów LGD; sytuacja społeczno-gospodarcza regionu 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33332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96165" cy="664240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670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113" y="2353176"/>
            <a:ext cx="8718437" cy="241309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pl-PL" dirty="0">
              <a:solidFill>
                <a:srgbClr val="92D050"/>
              </a:solidFill>
            </a:endParaRPr>
          </a:p>
          <a:p>
            <a:pPr lvl="0"/>
            <a:r>
              <a:rPr lang="pl-PL" dirty="0" smtClean="0"/>
              <a:t>Jeżeli nie to czy poziom realizacji może negatywnie wpłynąć na realizację celów LSR?</a:t>
            </a:r>
          </a:p>
          <a:p>
            <a:pPr lvl="0"/>
            <a:r>
              <a:rPr lang="pl-PL" dirty="0" smtClean="0"/>
              <a:t>Jakie można wskazać przyczyny odstępstw od planu?</a:t>
            </a:r>
          </a:p>
          <a:p>
            <a:pPr lvl="0"/>
            <a:r>
              <a:rPr lang="pl-PL" dirty="0" smtClean="0"/>
              <a:t>Jakie działania można podjąć, by uniknąć ich w kolejnym roku?</a:t>
            </a:r>
          </a:p>
          <a:p>
            <a:pPr marL="0" lvl="0" indent="0">
              <a:buNone/>
            </a:pPr>
            <a:r>
              <a:rPr lang="pl-PL" sz="2000" dirty="0" smtClean="0"/>
              <a:t>	</a:t>
            </a:r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057592" cy="1327484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pl-PL" sz="2400" b="1" dirty="0">
                <a:solidFill>
                  <a:srgbClr val="92D050"/>
                </a:solidFill>
              </a:rPr>
              <a:t>Czy realizacja finansowa i rzeczowa LSR </a:t>
            </a:r>
            <a:r>
              <a:rPr lang="pl-PL" sz="2400" b="1" dirty="0" smtClean="0">
                <a:solidFill>
                  <a:srgbClr val="92D050"/>
                </a:solidFill>
              </a:rPr>
              <a:t/>
            </a:r>
            <a:br>
              <a:rPr lang="pl-PL" sz="2400" b="1" dirty="0" smtClean="0">
                <a:solidFill>
                  <a:srgbClr val="92D050"/>
                </a:solidFill>
              </a:rPr>
            </a:br>
            <a:r>
              <a:rPr lang="pl-PL" sz="2400" b="1" dirty="0" smtClean="0">
                <a:solidFill>
                  <a:srgbClr val="92D050"/>
                </a:solidFill>
              </a:rPr>
              <a:t>przebiegała zgodnie </a:t>
            </a:r>
            <a:r>
              <a:rPr lang="pl-PL" sz="2400" b="1" dirty="0">
                <a:solidFill>
                  <a:srgbClr val="92D050"/>
                </a:solidFill>
              </a:rPr>
              <a:t>z planem </a:t>
            </a:r>
            <a:r>
              <a:rPr lang="pl-PL" sz="2400" b="1" dirty="0" smtClean="0">
                <a:solidFill>
                  <a:srgbClr val="92D050"/>
                </a:solidFill>
              </a:rPr>
              <a:t/>
            </a:r>
            <a:br>
              <a:rPr lang="pl-PL" sz="2400" b="1" dirty="0" smtClean="0">
                <a:solidFill>
                  <a:srgbClr val="92D050"/>
                </a:solidFill>
              </a:rPr>
            </a:br>
            <a:r>
              <a:rPr lang="pl-PL" sz="2400" b="1" dirty="0" smtClean="0">
                <a:solidFill>
                  <a:srgbClr val="92D050"/>
                </a:solidFill>
              </a:rPr>
              <a:t>i można </a:t>
            </a:r>
            <a:r>
              <a:rPr lang="pl-PL" sz="2400" b="1" dirty="0">
                <a:solidFill>
                  <a:srgbClr val="92D050"/>
                </a:solidFill>
              </a:rPr>
              <a:t>ją uznać za zadowalającą?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24" y="4258100"/>
            <a:ext cx="3703093" cy="24804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6606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pl-PL" sz="2400" b="1" dirty="0"/>
              <a:t>Czy jakość projektów wybieranych we wszystkich obszarach tematycznych jest zadowalająca?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5565" y="2066877"/>
            <a:ext cx="8718437" cy="172407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	W jakich obszarach tematycznych jakość wniosków budzi wątpliwość?</a:t>
            </a:r>
          </a:p>
          <a:p>
            <a:pPr lvl="0"/>
            <a:r>
              <a:rPr lang="pl-PL" sz="2000" dirty="0" smtClean="0"/>
              <a:t>Jeżeli </a:t>
            </a:r>
            <a:r>
              <a:rPr lang="pl-PL" sz="2000" dirty="0"/>
              <a:t>nie, to jak odbije się to na realizacji celów LSR?</a:t>
            </a:r>
          </a:p>
          <a:p>
            <a:pPr lvl="0"/>
            <a:r>
              <a:rPr lang="pl-PL" sz="2000" dirty="0"/>
              <a:t>Co można zrobić by podnieść jakość wniosków</a:t>
            </a:r>
            <a:r>
              <a:rPr lang="pl-PL" sz="2000" dirty="0" smtClean="0"/>
              <a:t>?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26" y="3373415"/>
            <a:ext cx="4869001" cy="32597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56677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pl-PL" sz="2400" b="1" dirty="0" smtClean="0"/>
              <a:t>W </a:t>
            </a:r>
            <a:r>
              <a:rPr lang="pl-PL" sz="2400" b="1" dirty="0"/>
              <a:t>jakim stopniu stosowane kryteria wyboru projektów spełniają swoją rolę?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5565" y="2066878"/>
            <a:ext cx="8718437" cy="1975734"/>
          </a:xfrm>
        </p:spPr>
        <p:txBody>
          <a:bodyPr>
            <a:normAutofit/>
          </a:bodyPr>
          <a:lstStyle/>
          <a:p>
            <a:pPr lvl="0"/>
            <a:r>
              <a:rPr lang="pl-PL" sz="2000" dirty="0" smtClean="0"/>
              <a:t>Czy </a:t>
            </a:r>
            <a:r>
              <a:rPr lang="pl-PL" sz="2000" dirty="0"/>
              <a:t>są jednoznaczne, obiektywne, czy pozwalają wybrać najlepsze wnioski</a:t>
            </a:r>
            <a:r>
              <a:rPr lang="pl-PL" sz="2000" dirty="0" smtClean="0"/>
              <a:t>?</a:t>
            </a:r>
          </a:p>
          <a:p>
            <a:pPr lvl="0"/>
            <a:r>
              <a:rPr lang="pl-PL" sz="2000" dirty="0"/>
              <a:t>Czy wnioskodawcy zgłaszają wątpliwości odnośnie kryteriów, jakie?</a:t>
            </a:r>
          </a:p>
          <a:p>
            <a:pPr lvl="0"/>
            <a:r>
              <a:rPr lang="pl-PL" sz="2000" dirty="0"/>
              <a:t>Co można zrobić, żeby poprawić katalog kryteriów?</a:t>
            </a:r>
          </a:p>
          <a:p>
            <a:pPr marL="0" lv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5014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844842"/>
          </a:xfrm>
        </p:spPr>
        <p:txBody>
          <a:bodyPr>
            <a:noAutofit/>
          </a:bodyPr>
          <a:lstStyle/>
          <a:p>
            <a:pPr lvl="0" algn="ctr"/>
            <a:r>
              <a:rPr lang="pl-PL" sz="2400" b="1" dirty="0"/>
              <a:t>Czy z perspektywy wybieranych projektów realizowane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 </a:t>
            </a:r>
            <a:r>
              <a:rPr lang="pl-PL" sz="2400" b="1" dirty="0"/>
              <a:t>ramach LSR przedsięwzięcia można nadal uznać za adekwatne względem kluczowych potrzeb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społeczności </a:t>
            </a:r>
            <a:r>
              <a:rPr lang="pl-PL" sz="2400" b="1" dirty="0"/>
              <a:t>z obszaru LGD?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5565" y="2331572"/>
            <a:ext cx="8718437" cy="1699008"/>
          </a:xfrm>
        </p:spPr>
        <p:txBody>
          <a:bodyPr>
            <a:normAutofit/>
          </a:bodyPr>
          <a:lstStyle/>
          <a:p>
            <a:pPr lvl="0"/>
            <a:r>
              <a:rPr lang="pl-PL" sz="2000" dirty="0" smtClean="0"/>
              <a:t>Jakie </a:t>
            </a:r>
            <a:r>
              <a:rPr lang="pl-PL" sz="2000" dirty="0"/>
              <a:t>zmiany w sytuacji społeczno-gospodarczej nastąpiły i mogą mieć  wpływ na dezaktualizację LSR?</a:t>
            </a:r>
          </a:p>
          <a:p>
            <a:pPr lvl="0"/>
            <a:r>
              <a:rPr lang="pl-PL" sz="2000" dirty="0"/>
              <a:t>Czy widać zróżnicowania potrzeb między poszczególnymi gminami? Jakie i jak można na nie zareagować</a:t>
            </a:r>
            <a:r>
              <a:rPr lang="pl-PL" sz="2000" dirty="0" smtClean="0"/>
              <a:t>?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83" y="3766492"/>
            <a:ext cx="4434691" cy="296867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6606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pl-PL" sz="2400" b="1" dirty="0"/>
              <a:t>Czy przyjęty system wskaźników sprawdza się i dostarcza wszystkie potrzebne informacje?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5565" y="2066877"/>
            <a:ext cx="8718437" cy="4060967"/>
          </a:xfrm>
        </p:spPr>
        <p:txBody>
          <a:bodyPr>
            <a:normAutofit/>
          </a:bodyPr>
          <a:lstStyle/>
          <a:p>
            <a:pPr lvl="0"/>
            <a:r>
              <a:rPr lang="pl-PL" sz="2000" dirty="0" smtClean="0"/>
              <a:t>Czy </a:t>
            </a:r>
            <a:r>
              <a:rPr lang="pl-PL" sz="2000" dirty="0"/>
              <a:t>zbierane dane są wiarygodne, a źródła trafne?</a:t>
            </a:r>
          </a:p>
          <a:p>
            <a:pPr lvl="0"/>
            <a:r>
              <a:rPr lang="pl-PL" sz="2000" dirty="0"/>
              <a:t>Jeśli nie to jakie zmiany można wprowadzić na tym etapie?</a:t>
            </a:r>
          </a:p>
          <a:p>
            <a:pPr lvl="0"/>
            <a:r>
              <a:rPr lang="pl-PL" sz="2000" dirty="0"/>
              <a:t>Czy procedury naboru wyboru i realizacji projektów są przyjazne dla beneficjentów?</a:t>
            </a:r>
          </a:p>
          <a:p>
            <a:pPr lvl="0"/>
            <a:r>
              <a:rPr lang="pl-PL" sz="2000" dirty="0"/>
              <a:t>Jakie zmiany można wprowadzić w procedurach na tym etapie by podnieść ich użyteczność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6606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6449" y="746078"/>
            <a:ext cx="8596668" cy="1320800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pl-PL" sz="2400" b="1" dirty="0" smtClean="0"/>
              <a:t>Czy </a:t>
            </a:r>
            <a:r>
              <a:rPr lang="pl-PL" sz="2400" b="1" dirty="0"/>
              <a:t>procedury </a:t>
            </a:r>
            <a:r>
              <a:rPr lang="pl-PL" sz="2400" b="1" dirty="0" smtClean="0"/>
              <a:t>naboru, </a:t>
            </a:r>
            <a:r>
              <a:rPr lang="pl-PL" sz="2400" b="1" dirty="0"/>
              <a:t>wyboru i realizacji projektów są przyjazne dla beneficjentów?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5564" y="2223289"/>
            <a:ext cx="8718437" cy="1025237"/>
          </a:xfrm>
        </p:spPr>
        <p:txBody>
          <a:bodyPr>
            <a:normAutofit/>
          </a:bodyPr>
          <a:lstStyle/>
          <a:p>
            <a:pPr lvl="0"/>
            <a:r>
              <a:rPr lang="pl-PL" sz="2000" dirty="0" smtClean="0"/>
              <a:t>Jakie </a:t>
            </a:r>
            <a:r>
              <a:rPr lang="pl-PL" sz="2000" dirty="0"/>
              <a:t>zmiany można wprowadzić w procedurach na tym </a:t>
            </a:r>
            <a:r>
              <a:rPr lang="pl-PL" sz="2000" dirty="0" smtClean="0"/>
              <a:t>etapie, </a:t>
            </a:r>
            <a:br>
              <a:rPr lang="pl-PL" sz="2000" dirty="0" smtClean="0"/>
            </a:br>
            <a:r>
              <a:rPr lang="pl-PL" sz="2000" dirty="0" smtClean="0"/>
              <a:t>by </a:t>
            </a:r>
            <a:r>
              <a:rPr lang="pl-PL" sz="2000" dirty="0"/>
              <a:t>podnieść ich użyteczność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5" y="3248526"/>
            <a:ext cx="5422711" cy="30502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91183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Konieczne zmiany?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44955" y="1725683"/>
            <a:ext cx="4429047" cy="40746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92D050"/>
                </a:solidFill>
              </a:rPr>
              <a:t>Czy istnieje konieczność wprowadzenia dodatkowych, </a:t>
            </a:r>
            <a:br>
              <a:rPr lang="pl-PL" sz="2000" dirty="0" smtClean="0">
                <a:solidFill>
                  <a:srgbClr val="92D050"/>
                </a:solidFill>
              </a:rPr>
            </a:br>
            <a:r>
              <a:rPr lang="pl-PL" sz="2000" dirty="0" smtClean="0">
                <a:solidFill>
                  <a:srgbClr val="92D050"/>
                </a:solidFill>
              </a:rPr>
              <a:t>nie wykazanych powyżej zmian?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92D050"/>
                </a:solidFill>
              </a:rPr>
              <a:t>Czy obejmują one LSR, czy bieżące działania, czy też inne aspekty, jakie?</a:t>
            </a:r>
          </a:p>
          <a:p>
            <a:pPr>
              <a:lnSpc>
                <a:spcPct val="150000"/>
              </a:lnSpc>
            </a:pPr>
            <a:endParaRPr lang="pl-PL" sz="2000" dirty="0" smtClean="0">
              <a:solidFill>
                <a:srgbClr val="92D050"/>
              </a:solidFill>
            </a:endParaRPr>
          </a:p>
          <a:p>
            <a:endParaRPr lang="pl-PL" sz="2000" dirty="0">
              <a:solidFill>
                <a:srgbClr val="92D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0" y="1403395"/>
            <a:ext cx="3365310" cy="439690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8498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Podsumowanie spotkania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5565" y="2066877"/>
            <a:ext cx="8718437" cy="40609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/>
              <a:t>Bieżąca działalność biura zbieranie informacji zwrotnej o odbiorze realizacji LSR i działań LGD dokumentowanie spotkań z mieszkańcami, zbieranie opinii, wywiady, ankiety, sondaże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Realizacja finansowa i rzeczowa LSR 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Funkcjonowanie LGD i biura, w tym działania informacyjne, promocyjne, działania organów LGD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Sytuacja społeczno-gospodarcza regionu 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44917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88896" y="2713432"/>
            <a:ext cx="85985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i="1" dirty="0">
                <a:latin typeface="Times New Roman" panose="02020603050405020304" pitchFamily="18" charset="0"/>
              </a:rPr>
              <a:t>Europejski Fundusz Rolny na rzecz Rozwoju </a:t>
            </a:r>
            <a:r>
              <a:rPr lang="pl-PL" sz="2400" b="1" i="1" dirty="0" smtClean="0">
                <a:latin typeface="Times New Roman" panose="02020603050405020304" pitchFamily="18" charset="0"/>
              </a:rPr>
              <a:t>Obszarów </a:t>
            </a:r>
            <a:r>
              <a:rPr lang="pl-PL" sz="2400" b="1" i="1" dirty="0">
                <a:latin typeface="Times New Roman" panose="02020603050405020304" pitchFamily="18" charset="0"/>
              </a:rPr>
              <a:t>Wiejskich: Europa inwestująca w obszary wiejskie. </a:t>
            </a:r>
            <a:endParaRPr lang="pl-PL" sz="2400" b="1" dirty="0">
              <a:latin typeface="Times New Roman" panose="02020603050405020304" pitchFamily="18" charset="0"/>
            </a:endParaRPr>
          </a:p>
          <a:p>
            <a:pPr algn="ctr"/>
            <a:r>
              <a:rPr lang="pl-PL" sz="2400" b="1" i="1" dirty="0">
                <a:latin typeface="Times New Roman" panose="02020603050405020304" pitchFamily="18" charset="0"/>
              </a:rPr>
              <a:t>Instytucja Zarządzająca </a:t>
            </a:r>
            <a:r>
              <a:rPr lang="pl-PL" sz="2400" b="1" i="1" dirty="0" err="1">
                <a:latin typeface="Times New Roman" panose="02020603050405020304" pitchFamily="18" charset="0"/>
              </a:rPr>
              <a:t>PROW</a:t>
            </a:r>
            <a:r>
              <a:rPr lang="pl-PL" sz="2400" b="1" i="1" dirty="0">
                <a:latin typeface="Times New Roman" panose="02020603050405020304" pitchFamily="18" charset="0"/>
              </a:rPr>
              <a:t> </a:t>
            </a:r>
            <a:r>
              <a:rPr lang="pl-PL" sz="2400" b="1" i="1" dirty="0" smtClean="0">
                <a:latin typeface="Times New Roman" panose="02020603050405020304" pitchFamily="18" charset="0"/>
              </a:rPr>
              <a:t>2014-2020:</a:t>
            </a:r>
            <a:br>
              <a:rPr lang="pl-PL" sz="2400" b="1" i="1" dirty="0" smtClean="0">
                <a:latin typeface="Times New Roman" panose="02020603050405020304" pitchFamily="18" charset="0"/>
              </a:rPr>
            </a:br>
            <a:r>
              <a:rPr lang="pl-PL" sz="2400" b="1" i="1" dirty="0" smtClean="0">
                <a:latin typeface="Times New Roman" panose="02020603050405020304" pitchFamily="18" charset="0"/>
              </a:rPr>
              <a:t>Minister </a:t>
            </a:r>
            <a:r>
              <a:rPr lang="pl-PL" sz="2400" b="1" i="1" dirty="0">
                <a:latin typeface="Times New Roman" panose="02020603050405020304" pitchFamily="18" charset="0"/>
              </a:rPr>
              <a:t>Rolnictwa </a:t>
            </a:r>
            <a:r>
              <a:rPr lang="pl-PL" sz="2400" b="1" i="1" dirty="0" smtClean="0">
                <a:latin typeface="Times New Roman" panose="02020603050405020304" pitchFamily="18" charset="0"/>
              </a:rPr>
              <a:t>i </a:t>
            </a:r>
            <a:r>
              <a:rPr lang="pl-PL" sz="2400" b="1" i="1" dirty="0">
                <a:latin typeface="Times New Roman" panose="02020603050405020304" pitchFamily="18" charset="0"/>
              </a:rPr>
              <a:t>Rozwoju Wsi. </a:t>
            </a:r>
            <a:endParaRPr lang="pl-PL" sz="24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66" y="427528"/>
            <a:ext cx="947680" cy="818825"/>
          </a:xfrm>
          <a:prstGeom prst="rect">
            <a:avLst/>
          </a:prstGeom>
        </p:spPr>
      </p:pic>
      <p:pic>
        <p:nvPicPr>
          <p:cNvPr id="7" name="Obraz 6" descr="flag_yellow_lo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23" y="453698"/>
            <a:ext cx="1193174" cy="756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Opis: \\DK-KOMPUTER\Katalog_wspolny\Realizacja LSR 2014-2020\Funkcjonowanie\administrowanie\logotypy\oznakowanie projektu\logo Leader\Leade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67" y="409274"/>
            <a:ext cx="857529" cy="78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Opis: \\DK-KOMPUTER\Katalog_wspolny\Realizacja LSR 2014-2020\Funkcjonowanie\administrowanie\logotypy\oznakowanie projektu\logo PROW 2014-2020\PROW-2014-2020-logo-kolo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56" y="518286"/>
            <a:ext cx="1112520" cy="72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970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516913" y="652631"/>
            <a:ext cx="8596668" cy="55298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10000"/>
              </a:lnSpc>
              <a:buNone/>
            </a:pPr>
            <a:r>
              <a:rPr lang="pl-PL" sz="2200" b="1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Planowane działania LGD w zakresie wdrażania LSR</a:t>
            </a:r>
          </a:p>
          <a:p>
            <a:pPr marL="0" indent="0">
              <a:buNone/>
            </a:pP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HARMONOGRAM </a:t>
            </a:r>
            <a:r>
              <a:rPr lang="pl-PL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NABORÓW</a:t>
            </a:r>
            <a:endParaRPr lang="pl-PL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zawsze aktualny na stronie www</a:t>
            </a:r>
            <a:endParaRPr lang="pl-P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239288"/>
            <a:ext cx="8596668" cy="1320800"/>
          </a:xfrm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Zarząd wraz z Biurem Zielony Pierścień </a:t>
            </a:r>
            <a:r>
              <a:rPr lang="pl-PL" dirty="0">
                <a:solidFill>
                  <a:srgbClr val="FFFF00"/>
                </a:solidFill>
              </a:rPr>
              <a:t>Tarnowa (</a:t>
            </a:r>
            <a:r>
              <a:rPr lang="pl-PL" dirty="0" err="1">
                <a:solidFill>
                  <a:srgbClr val="FFFF00"/>
                </a:solidFill>
              </a:rPr>
              <a:t>ZPT</a:t>
            </a:r>
            <a:r>
              <a:rPr lang="pl-PL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3026" y="1860878"/>
            <a:ext cx="8985281" cy="4472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Stałe doradztwo dla wnioskodawców (nie tylko w trakcie naborów), </a:t>
            </a:r>
            <a:b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konsultacje LSR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SIEDZIBA</a:t>
            </a:r>
            <a:r>
              <a:rPr lang="pl-PL" b="1" dirty="0"/>
              <a:t> STOWARZYSZENIA:</a:t>
            </a:r>
            <a:endParaRPr lang="pl-PL" dirty="0"/>
          </a:p>
          <a:p>
            <a:r>
              <a:rPr lang="pl-PL" b="1" dirty="0" smtClean="0"/>
              <a:t>LGD „Zielony Pierścień Tarnowa” Skrzyszów </a:t>
            </a:r>
            <a:r>
              <a:rPr lang="pl-PL" b="1" dirty="0" err="1" smtClean="0"/>
              <a:t>335A</a:t>
            </a:r>
            <a:r>
              <a:rPr lang="pl-PL" b="1" dirty="0" smtClean="0"/>
              <a:t>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Tel. </a:t>
            </a:r>
            <a:r>
              <a:rPr lang="pl-PL" dirty="0" smtClean="0"/>
              <a:t>14 632 63 45</a:t>
            </a:r>
            <a:endParaRPr lang="pl-PL" dirty="0"/>
          </a:p>
          <a:p>
            <a:r>
              <a:rPr lang="pl-PL" dirty="0"/>
              <a:t>e-mail:  </a:t>
            </a:r>
            <a:r>
              <a:rPr lang="pl-PL" dirty="0" smtClean="0">
                <a:hlinkClick r:id="rId2"/>
              </a:rPr>
              <a:t>biuro.lgdzpt@vp.</a:t>
            </a:r>
            <a:r>
              <a:rPr lang="pl-PL" dirty="0" smtClean="0"/>
              <a:t>pl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Godziny pracy biura: poniedziałek - piątek </a:t>
            </a:r>
            <a:r>
              <a:rPr lang="pl-PL" b="1" dirty="0"/>
              <a:t>od  </a:t>
            </a:r>
            <a:r>
              <a:rPr lang="pl-PL" b="1" dirty="0" smtClean="0"/>
              <a:t>8.30 </a:t>
            </a:r>
            <a:r>
              <a:rPr lang="pl-PL" b="1" dirty="0"/>
              <a:t>do </a:t>
            </a:r>
            <a:r>
              <a:rPr lang="pl-PL" b="1" dirty="0" smtClean="0"/>
              <a:t>15.30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4771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93" y="375040"/>
            <a:ext cx="2425366" cy="36449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9" name="pole tekstowe 8"/>
          <p:cNvSpPr txBox="1"/>
          <p:nvPr/>
        </p:nvSpPr>
        <p:spPr>
          <a:xfrm>
            <a:off x="961653" y="3367220"/>
            <a:ext cx="70136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Barbara Petek-Matuła</a:t>
            </a:r>
          </a:p>
          <a:p>
            <a:endParaRPr lang="pl-PL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Fundacja Moderato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barbarapetekmatula@gmail.com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60634" y="1387712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4">
                    <a:lumMod val="75000"/>
                  </a:schemeClr>
                </a:solidFill>
              </a:rPr>
              <a:t>Dziękuję Państwu za uwagę.</a:t>
            </a:r>
          </a:p>
        </p:txBody>
      </p:sp>
    </p:spTree>
    <p:extLst>
      <p:ext uri="{BB962C8B-B14F-4D97-AF65-F5344CB8AC3E}">
        <p14:creationId xmlns:p14="http://schemas.microsoft.com/office/powerpoint/2010/main" val="2616388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Gość\Desktop\zpt_map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064" y="539496"/>
            <a:ext cx="5818496" cy="499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4" y="544475"/>
            <a:ext cx="1070582" cy="11651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21" y="539496"/>
            <a:ext cx="1065603" cy="117017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90" y="3790230"/>
            <a:ext cx="1035726" cy="116519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5" y="2144946"/>
            <a:ext cx="1035726" cy="121000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89" y="2144945"/>
            <a:ext cx="1103866" cy="121000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22" y="3767822"/>
            <a:ext cx="1070582" cy="12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29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-209312" y="395786"/>
            <a:ext cx="10058400" cy="4941207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Rozwoju </a:t>
            </a:r>
            <a:b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Obszarów Wiejskich </a:t>
            </a:r>
            <a:b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lata 2014-2020</a:t>
            </a:r>
            <a:b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wdrażanie</a:t>
            </a:r>
            <a:endParaRPr lang="pl-PL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071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Monitoring i ewaluacja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Strategia Rozwoju Lokalnego Kierowana przez Społeczność Zielonego Pierścienia Tarnowa</a:t>
            </a:r>
          </a:p>
          <a:p>
            <a:pPr marL="0" indent="0">
              <a:buNone/>
            </a:pPr>
            <a:endParaRPr lang="pl-PL" sz="28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Zapisy Wytycznych nr 5/3/2017 w zakresie monitoringu i ewaluacji strategii rozwoju lokalnego kierowanego przez społeczność w ramach Programu Rozwoju Obszarów Wiejskich na lata 2014-2020.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95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13" y="4248880"/>
            <a:ext cx="3588530" cy="24022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Strategia </a:t>
            </a:r>
            <a:r>
              <a:rPr lang="pl-P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Rozwoju Lokalnego Kierowanego przez Społeczność (LSR)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5565" y="2066878"/>
            <a:ext cx="8718437" cy="367883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 smtClean="0"/>
              <a:t>Dokument strategiczny jest najważniejszym źródłem wiedzy i kierunków działania Lokalnej Grupy Działania. Znajdują się tam przede wszystkim informacje o sytuacji zastanej na dzień tworzenia LSR, analiza potrzeb</a:t>
            </a:r>
            <a:r>
              <a:rPr lang="pl-PL" sz="2000" dirty="0"/>
              <a:t>, </a:t>
            </a:r>
            <a:r>
              <a:rPr lang="pl-PL" sz="2000" dirty="0" smtClean="0"/>
              <a:t>planowany zakres rozwoju obszaru: kierunki działań, cele i ich wskaźniki, kwoty i beneficjenci wsparcia, kolejne kroki wdrażania LSR (Plan działania), sposoby prowadzenia komunikacji z mieszkańcami, system monitoringu i ewaluacji.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 smtClean="0">
                <a:hlinkClick r:id="rId4" action="ppaction://hlinkfile"/>
              </a:rPr>
              <a:t>Strategia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95648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Wytyczne 5/3/2017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5565" y="2066878"/>
            <a:ext cx="8718437" cy="367883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 smtClean="0"/>
              <a:t>Obejmują czynności związane z monitoringiem i ewaluacją realizacji LSR, poprzez monitorowanie wskaźników realizowanych celów i przedsięwzięć, składanie corocznych sprawozdań, przeprowadzanie ewaluacji zgodnie z procedurą wewnętrzną ujętą w LSR i w/w wytycznymi.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61" y="4026090"/>
            <a:ext cx="4591778" cy="258134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6828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Wskaźniki w poszczególnych poddziałaniach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pl-PL" dirty="0" smtClean="0"/>
              <a:t>Poddziałanie 19.2 „Wsparcie na wdrażanie operacji w ramach strategii rozwoju lokalnego kierowanego przez społeczność”</a:t>
            </a:r>
          </a:p>
          <a:p>
            <a:pPr>
              <a:lnSpc>
                <a:spcPct val="200000"/>
              </a:lnSpc>
            </a:pPr>
            <a:r>
              <a:rPr lang="pl-PL" dirty="0" smtClean="0"/>
              <a:t>Poddziałanie 19.3 „Przygotowanie i realizacja działań w zakresie współpracy </a:t>
            </a:r>
            <a:br>
              <a:rPr lang="pl-PL" dirty="0" smtClean="0"/>
            </a:br>
            <a:r>
              <a:rPr lang="pl-PL" dirty="0" smtClean="0"/>
              <a:t>z lokalną grupą działania”</a:t>
            </a:r>
          </a:p>
          <a:p>
            <a:pPr>
              <a:lnSpc>
                <a:spcPct val="200000"/>
              </a:lnSpc>
            </a:pPr>
            <a:r>
              <a:rPr lang="pl-PL" dirty="0" smtClean="0"/>
              <a:t>Poddziałanie 19.4 „Wsparcie na rzecz kosztów bieżących i aktywizacji”.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778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Sprawozdanie z realizacji LSR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5565" y="2066878"/>
            <a:ext cx="8718437" cy="36788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000" dirty="0" smtClean="0">
                <a:hlinkClick r:id="rId3" action="ppaction://hlinkfile"/>
              </a:rPr>
              <a:t>Zał. nr 2</a:t>
            </a:r>
            <a:r>
              <a:rPr lang="pl-PL" sz="2000" dirty="0" smtClean="0"/>
              <a:t> do Wytycznych 5/3/2017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000" dirty="0" smtClean="0"/>
              <a:t>Ewaluacja wewnętrzna, </a:t>
            </a:r>
            <a:br>
              <a:rPr lang="pl-PL" sz="2000" dirty="0" smtClean="0"/>
            </a:br>
            <a:r>
              <a:rPr lang="pl-PL" sz="2000" dirty="0" smtClean="0"/>
              <a:t>która jest uzupełnieniem monitoringu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000" dirty="0" smtClean="0"/>
              <a:t>Bieżąca analiza procesu wdrażania i jego efektów </a:t>
            </a:r>
            <a:br>
              <a:rPr lang="pl-PL" sz="2000" dirty="0" smtClean="0"/>
            </a:br>
            <a:r>
              <a:rPr lang="pl-PL" sz="2000" dirty="0" smtClean="0"/>
              <a:t>oraz zmian w otoczeniu LSR</a:t>
            </a: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57079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</TotalTime>
  <Words>734</Words>
  <Application>Microsoft Office PowerPoint</Application>
  <PresentationFormat>Niestandardowy</PresentationFormat>
  <Paragraphs>109</Paragraphs>
  <Slides>22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Faseta</vt:lpstr>
      <vt:lpstr>Prezentacja programu PowerPoint</vt:lpstr>
      <vt:lpstr>Prezentacja programu PowerPoint</vt:lpstr>
      <vt:lpstr>Prezentacja programu PowerPoint</vt:lpstr>
      <vt:lpstr>Program Rozwoju  Obszarów Wiejskich  na lata 2014-2020 - wdrażanie</vt:lpstr>
      <vt:lpstr>Monitoring i ewaluacja</vt:lpstr>
      <vt:lpstr>Strategia Rozwoju Lokalnego Kierowanego przez Społeczność (LSR)</vt:lpstr>
      <vt:lpstr>Wytyczne 5/3/2017</vt:lpstr>
      <vt:lpstr>Wskaźniki w poszczególnych poddziałaniach</vt:lpstr>
      <vt:lpstr>Sprawozdanie z realizacji LSR</vt:lpstr>
      <vt:lpstr>Materiały przygotowane przez pracowników biura LGD</vt:lpstr>
      <vt:lpstr>Prezentacja programu PowerPoint</vt:lpstr>
      <vt:lpstr>Czy realizacja finansowa i rzeczowa LSR  przebiegała zgodnie z planem  i można ją uznać za zadowalającą?</vt:lpstr>
      <vt:lpstr>Czy jakość projektów wybieranych we wszystkich obszarach tematycznych jest zadowalająca?</vt:lpstr>
      <vt:lpstr>W jakim stopniu stosowane kryteria wyboru projektów spełniają swoją rolę?</vt:lpstr>
      <vt:lpstr>Czy z perspektywy wybieranych projektów realizowane  w ramach LSR przedsięwzięcia można nadal uznać za adekwatne względem kluczowych potrzeb  społeczności z obszaru LGD?</vt:lpstr>
      <vt:lpstr>Czy przyjęty system wskaźników sprawdza się i dostarcza wszystkie potrzebne informacje?</vt:lpstr>
      <vt:lpstr>Czy procedury naboru, wyboru i realizacji projektów są przyjazne dla beneficjentów?</vt:lpstr>
      <vt:lpstr>Konieczne zmiany?</vt:lpstr>
      <vt:lpstr>Podsumowanie spotkania</vt:lpstr>
      <vt:lpstr>Prezentacja programu PowerPoint</vt:lpstr>
      <vt:lpstr>Zarząd wraz z Biurem Zielony Pierścień Tarnowa (ZPT)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Barbara Petek-Matuła</dc:creator>
  <cp:lastModifiedBy>admin</cp:lastModifiedBy>
  <cp:revision>43</cp:revision>
  <dcterms:created xsi:type="dcterms:W3CDTF">2017-02-15T21:01:50Z</dcterms:created>
  <dcterms:modified xsi:type="dcterms:W3CDTF">2018-02-09T07:19:53Z</dcterms:modified>
</cp:coreProperties>
</file>